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65" r:id="rId2"/>
    <p:sldId id="349" r:id="rId3"/>
    <p:sldId id="414" r:id="rId4"/>
    <p:sldId id="415" r:id="rId5"/>
    <p:sldId id="413" r:id="rId6"/>
    <p:sldId id="350" r:id="rId7"/>
    <p:sldId id="366" r:id="rId8"/>
    <p:sldId id="362" r:id="rId9"/>
    <p:sldId id="377" r:id="rId10"/>
    <p:sldId id="372" r:id="rId11"/>
    <p:sldId id="401" r:id="rId12"/>
    <p:sldId id="367" r:id="rId13"/>
    <p:sldId id="368" r:id="rId14"/>
    <p:sldId id="369" r:id="rId15"/>
    <p:sldId id="370" r:id="rId16"/>
    <p:sldId id="364" r:id="rId17"/>
    <p:sldId id="404" r:id="rId18"/>
    <p:sldId id="380" r:id="rId19"/>
    <p:sldId id="406" r:id="rId20"/>
    <p:sldId id="381" r:id="rId21"/>
    <p:sldId id="373" r:id="rId22"/>
    <p:sldId id="382" r:id="rId23"/>
    <p:sldId id="352" r:id="rId24"/>
    <p:sldId id="407" r:id="rId25"/>
    <p:sldId id="402" r:id="rId26"/>
    <p:sldId id="355" r:id="rId27"/>
    <p:sldId id="356" r:id="rId28"/>
    <p:sldId id="357" r:id="rId29"/>
    <p:sldId id="358" r:id="rId30"/>
    <p:sldId id="359" r:id="rId31"/>
    <p:sldId id="360" r:id="rId32"/>
    <p:sldId id="263" r:id="rId33"/>
  </p:sldIdLst>
  <p:sldSz cx="12192000" cy="6858000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F79709"/>
    <a:srgbClr val="FF9900"/>
    <a:srgbClr val="FCC58E"/>
    <a:srgbClr val="FA9836"/>
    <a:srgbClr val="3B3026"/>
    <a:srgbClr val="DD462F"/>
    <a:srgbClr val="D2B4A6"/>
    <a:srgbClr val="734F29"/>
    <a:srgbClr val="AEB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1034" autoAdjust="0"/>
  </p:normalViewPr>
  <p:slideViewPr>
    <p:cSldViewPr snapToGrid="0">
      <p:cViewPr varScale="1">
        <p:scale>
          <a:sx n="104" d="100"/>
          <a:sy n="104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74"/>
    </p:cViewPr>
  </p:sorterViewPr>
  <p:notesViewPr>
    <p:cSldViewPr snapToGrid="0">
      <p:cViewPr varScale="1">
        <p:scale>
          <a:sx n="83" d="100"/>
          <a:sy n="83" d="100"/>
        </p:scale>
        <p:origin x="13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4DFD43-6180-482A-91AD-9BBD2685889D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338FE2-6C81-4D84-821A-C995FD315A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30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1EF821-2EE4-4942-BAA3-49709864F564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pPr lvl="0"/>
            <a:endParaRPr lang="de-DE" noProof="0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1A81BC-26D2-4485-BF1B-7AAB6EA5AB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82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F99AB-AE02-4B6F-9BB0-D16B34058124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3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7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25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800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668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A81BC-26D2-4485-BF1B-7AAB6EA5AB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693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47FAA-795B-4FE8-AC8E-B0297822969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40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F1EF0-C52A-4A76-A7D0-6594160047C1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/>
              <a:t>Aus hausarbeit von Angelika Lange!</a:t>
            </a:r>
          </a:p>
        </p:txBody>
      </p:sp>
    </p:spTree>
    <p:extLst>
      <p:ext uri="{BB962C8B-B14F-4D97-AF65-F5344CB8AC3E}">
        <p14:creationId xmlns:p14="http://schemas.microsoft.com/office/powerpoint/2010/main" val="379949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F1EF0-C52A-4A76-A7D0-6594160047C1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/>
              <a:t>Aus hausarbeit von Angelika Lange!</a:t>
            </a:r>
          </a:p>
        </p:txBody>
      </p:sp>
    </p:spTree>
    <p:extLst>
      <p:ext uri="{BB962C8B-B14F-4D97-AF65-F5344CB8AC3E}">
        <p14:creationId xmlns:p14="http://schemas.microsoft.com/office/powerpoint/2010/main" val="2533024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04" indent="-2857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28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00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72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43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615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86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5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688CE0-6831-445E-98C9-F16787F7F792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25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04" indent="-2857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28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00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72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43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615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86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5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A33A7A-D04C-408A-B9ED-5C8B36E81184}" type="slidenum">
              <a:rPr lang="de-DE" altLang="de-DE" smtClean="0"/>
              <a:pPr>
                <a:spcBef>
                  <a:spcPct val="0"/>
                </a:spcBef>
              </a:pPr>
              <a:t>26</a:t>
            </a:fld>
            <a:endParaRPr lang="de-DE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8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DF6B33-321E-473C-9B60-EBDFF5658815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17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04" indent="-2857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28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00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72" indent="-228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443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615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786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95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73D61B-AF72-43A0-95F1-6A561807008B}" type="slidenum">
              <a:rPr lang="de-DE" altLang="de-DE" smtClean="0"/>
              <a:pPr>
                <a:spcBef>
                  <a:spcPct val="0"/>
                </a:spcBef>
              </a:pPr>
              <a:t>27</a:t>
            </a:fld>
            <a:endParaRPr lang="de-DE" alt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78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/>
              <a:t>Im Bildschirmpräsentationsmodus klicken Sie auf den Pfeil, um zum Center für erste Schritte mit PowerPoint zu gelangen.</a:t>
            </a:r>
            <a:endParaRPr lang="en-US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AEE7D4-7AC5-488B-ABEF-32AEA3B7B1D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8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F6B33-321E-473C-9B60-EBDFF565881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6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F6B33-321E-473C-9B60-EBDFF565881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4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F6B33-321E-473C-9B60-EBDFF565881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081" indent="-28349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970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58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147" indent="-22679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735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323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1911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499" indent="-2267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B50A83-5B53-4F2A-89C5-E03AC9793D6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Extra Einladung kommt, bitte Zeiten einhalten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Schnupperstunde – Eltern melden an</a:t>
            </a:r>
          </a:p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Organisatorisches zum ersten Schultag können Sie dem Geheft entnehmen.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Aber eine besondere Bitte hätten wir: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Mit Kind zur Mittagsbetreuung gehen – vorstellen – Tage angeben, wann Kind kommt – mit Kind genau absprechen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(Wir haben an diesem Tag Daten von Gemeinde noch nicht sicher, da viele Anträge auf Wunsch der Eltern noch in der Schwebe. Auch wenn </a:t>
            </a:r>
            <a:r>
              <a:rPr lang="de-DE" altLang="de-DE" dirty="0" err="1">
                <a:latin typeface="Times New Roman" panose="02020603050405020304" pitchFamily="18" charset="0"/>
              </a:rPr>
              <a:t>wi</a:t>
            </a:r>
            <a:r>
              <a:rPr lang="de-DE" altLang="de-DE" dirty="0">
                <a:latin typeface="Times New Roman" panose="02020603050405020304" pitchFamily="18" charset="0"/>
              </a:rPr>
              <a:t> uns um die Kinder kümmern, kommt es oft zu Missverständnissen in den ersten Tagen!)</a:t>
            </a:r>
          </a:p>
          <a:p>
            <a:pPr eaLnBrk="1" hangingPunct="1"/>
            <a:r>
              <a:rPr lang="de-DE" altLang="de-DE" dirty="0">
                <a:latin typeface="Times New Roman" panose="02020603050405020304" pitchFamily="18" charset="0"/>
              </a:rPr>
              <a:t>Deshalb bitte klären Sie – mit  ihrem Kind und der Mittagsbetreuung die Tage und nehmen Sie selbst Kontakt auf!</a:t>
            </a:r>
          </a:p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6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56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870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A81BC-26D2-4485-BF1B-7AAB6EA5AB0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83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D05-772E-48E2-87D6-DB4D99B7965D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0EB4-76F7-46B0-BF2F-2934A14356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7DC0-BE8B-4C08-9FF2-DBA454E44F15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3038-AC0C-4736-A57E-113F9D1B2A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DB31-CD1F-4D02-857D-8D3F0E43E405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59F2-AA31-4812-8379-F0D1954DFD1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5713-CA55-47E0-BF14-1C992593345B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DFEE-6229-4714-B288-310396544B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7"/>
          <p:cNvSpPr/>
          <p:nvPr userDrawn="1"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02238"/>
            <a:ext cx="4677082" cy="2187227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3C75-ABE4-4061-AA06-4D8C97B3A3F0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4C94-9BB4-4D7B-A51C-DDB3182667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Rechteck 8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F4F5-8606-49E2-BA51-26857868B5C0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6C0B-8FB6-43D8-A705-DC5526E1BF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CF9B-3168-49BC-9933-FA06BE601511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D343-7726-455D-8523-56975D9073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Rechteck 6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9CA2-E062-4801-B809-D106193ECB78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728D-3F74-4E8E-8A1D-CD284A6C26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5B28-F07B-420B-AD4F-F52AC2DE599C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8D18-3614-450F-8DA5-B704CFE6A8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05A7-E1CF-4566-9634-EB30E361E41C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4DBD-AF6D-4BAA-9190-0194E89138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4420-AB49-4044-BDBC-85E15C02C780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AD4E-241C-48D8-BA7E-849E52D6E7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939CB1-050B-4638-BB66-2CC34F62F8E7}" type="datetimeFigureOut">
              <a:rPr lang="de-DE"/>
              <a:pPr>
                <a:defRPr/>
              </a:pPr>
              <a:t>11.11.2024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87856B-7E42-463E-A64E-A03E2289CA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ndschule-hannberg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hyperlink" Target="mailto:verwaltung@grundschule-hannberg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erwaltung@grundschule-hannberg.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langen-hoechstadt.de/buergerservice/a-bis-z/reformierte-schuleingangsuntersuchu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gl.bayern.de/gesundheit/praevention/kindergesundheit/schuleingangsuntersuchung/index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838200" y="2060575"/>
            <a:ext cx="10515600" cy="2387600"/>
          </a:xfrm>
        </p:spPr>
        <p:txBody>
          <a:bodyPr/>
          <a:lstStyle/>
          <a:p>
            <a:pPr algn="ctr"/>
            <a:r>
              <a:rPr lang="de-DE" dirty="0"/>
              <a:t>Willkommen bei uns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Hannberg</a:t>
            </a:r>
            <a:endParaRPr lang="de-DE" dirty="0"/>
          </a:p>
        </p:txBody>
      </p:sp>
      <p:sp>
        <p:nvSpPr>
          <p:cNvPr id="15363" name="Textfeld 3"/>
          <p:cNvSpPr txBox="1">
            <a:spLocks noChangeArrowheads="1"/>
          </p:cNvSpPr>
          <p:nvPr/>
        </p:nvSpPr>
        <p:spPr bwMode="auto">
          <a:xfrm>
            <a:off x="8758238" y="412750"/>
            <a:ext cx="284638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15364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6263" y="587375"/>
            <a:ext cx="20129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143238DE-19AD-493C-BF1D-F505CAE653FA}"/>
              </a:ext>
            </a:extLst>
          </p:cNvPr>
          <p:cNvSpPr txBox="1">
            <a:spLocks/>
          </p:cNvSpPr>
          <p:nvPr/>
        </p:nvSpPr>
        <p:spPr bwMode="auto">
          <a:xfrm>
            <a:off x="838200" y="4957763"/>
            <a:ext cx="10096501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D24726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Informationsabend für die zukünftigen </a:t>
            </a:r>
            <a:r>
              <a:rPr lang="de-DE" dirty="0" err="1"/>
              <a:t>Erstklasseltern</a:t>
            </a:r>
            <a:r>
              <a:rPr lang="de-DE" dirty="0"/>
              <a:t> 2025/2026</a:t>
            </a:r>
          </a:p>
          <a:p>
            <a:pPr algn="ctr" fontAlgn="auto">
              <a:spcBef>
                <a:spcPts val="6"/>
              </a:spcBef>
              <a:spcAft>
                <a:spcPts val="0"/>
              </a:spcAft>
              <a:defRPr/>
            </a:pPr>
            <a:r>
              <a:rPr lang="de-DE" dirty="0"/>
              <a:t>am 10.12.2024</a:t>
            </a:r>
          </a:p>
          <a:p>
            <a:pPr algn="ctr" fontAlgn="auto">
              <a:spcBef>
                <a:spcPts val="6"/>
              </a:spcBef>
              <a:spcAft>
                <a:spcPts val="0"/>
              </a:spcAft>
              <a:defRPr/>
            </a:pPr>
            <a:r>
              <a:rPr lang="de-DE" sz="1500" dirty="0"/>
              <a:t>PPP aufgrund des Urheberrechts ohne Bilder/Grafiken</a:t>
            </a:r>
          </a:p>
        </p:txBody>
      </p:sp>
    </p:spTree>
    <p:extLst>
      <p:ext uri="{BB962C8B-B14F-4D97-AF65-F5344CB8AC3E}">
        <p14:creationId xmlns:p14="http://schemas.microsoft.com/office/powerpoint/2010/main" val="226381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de-DE" dirty="0"/>
              <a:t>Öffentlichkeitsarbeit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2394" y="5042003"/>
            <a:ext cx="98646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prstClr val="black"/>
                </a:solidFill>
                <a:hlinkClick r:id="rId3"/>
              </a:rPr>
              <a:t>www.grundschule-hannberg.de</a:t>
            </a:r>
            <a:endParaRPr lang="de-DE" sz="3200" dirty="0">
              <a:solidFill>
                <a:prstClr val="black"/>
              </a:solidFill>
            </a:endParaRPr>
          </a:p>
          <a:p>
            <a:r>
              <a:rPr lang="de-DE" sz="3200" dirty="0">
                <a:solidFill>
                  <a:prstClr val="black"/>
                </a:solidFill>
                <a:hlinkClick r:id="rId4"/>
              </a:rPr>
              <a:t>E-Mail: verwaltung@grundschule-hannberg.de</a:t>
            </a:r>
            <a:endParaRPr lang="de-DE" sz="3200" dirty="0">
              <a:solidFill>
                <a:prstClr val="black"/>
              </a:solidFill>
            </a:endParaRPr>
          </a:p>
          <a:p>
            <a:r>
              <a:rPr lang="de-DE" sz="3200" dirty="0">
                <a:solidFill>
                  <a:prstClr val="black"/>
                </a:solidFill>
              </a:rPr>
              <a:t>Telefon: 09135/945490</a:t>
            </a:r>
          </a:p>
          <a:p>
            <a:endParaRPr lang="de-DE" sz="2000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1" y="1342530"/>
            <a:ext cx="6817695" cy="33572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7E9C80-0EC9-4FB9-871A-F8B5AB8B8A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950692"/>
            <a:ext cx="3848100" cy="11906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6060E22-968C-48B0-9F65-87B56C7A4F71}"/>
              </a:ext>
            </a:extLst>
          </p:cNvPr>
          <p:cNvSpPr txBox="1"/>
          <p:nvPr/>
        </p:nvSpPr>
        <p:spPr>
          <a:xfrm>
            <a:off x="7569200" y="3429000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Mitteilungen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Krankmeldungen</a:t>
            </a:r>
          </a:p>
        </p:txBody>
      </p:sp>
    </p:spTree>
    <p:extLst>
      <p:ext uri="{BB962C8B-B14F-4D97-AF65-F5344CB8AC3E}">
        <p14:creationId xmlns:p14="http://schemas.microsoft.com/office/powerpoint/2010/main" val="490586811"/>
      </p:ext>
    </p:extLst>
  </p:cSld>
  <p:clrMapOvr>
    <a:masterClrMapping/>
  </p:clrMapOvr>
  <p:transition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8C09D-A6C5-428F-BA70-5A2B270A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Schulprofil – Gute gesunde Schule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EEE360-EBF2-4915-BBF2-C34944ABB0BF}"/>
              </a:ext>
            </a:extLst>
          </p:cNvPr>
          <p:cNvSpPr txBox="1"/>
          <p:nvPr/>
        </p:nvSpPr>
        <p:spPr>
          <a:xfrm>
            <a:off x="762001" y="1719208"/>
            <a:ext cx="10667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Aktuell arbeiten wir an dem neuen Projekt </a:t>
            </a:r>
            <a:r>
              <a:rPr lang="de-DE" b="1" dirty="0"/>
              <a:t>„Gute gesunde Schule“. </a:t>
            </a:r>
            <a:r>
              <a:rPr lang="de-DE" dirty="0"/>
              <a:t>In regelmäßigen Treffen beraten sich die Kollegen und Kolleginnen, wie eine Förderung der Alltagskompetenzen und der Gesundheitserziehung in der Schule gelingen kann.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3C2984-F993-0092-E47D-F50BC56B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39" y="2704728"/>
            <a:ext cx="5802899" cy="37795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F16546E-B36C-4B7B-80E1-6222A0D1B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132" y="5250818"/>
            <a:ext cx="281050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6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de-DE" dirty="0"/>
              <a:t>Externe Partner - Unsere Lesepaten</a:t>
            </a:r>
          </a:p>
        </p:txBody>
      </p:sp>
      <p:sp>
        <p:nvSpPr>
          <p:cNvPr id="27650" name="Inhaltsplatzhalter 2"/>
          <p:cNvSpPr>
            <a:spLocks noGrp="1"/>
          </p:cNvSpPr>
          <p:nvPr>
            <p:ph idx="1"/>
          </p:nvPr>
        </p:nvSpPr>
        <p:spPr>
          <a:xfrm>
            <a:off x="857863" y="2061599"/>
            <a:ext cx="10235009" cy="3896749"/>
          </a:xfrm>
        </p:spPr>
        <p:txBody>
          <a:bodyPr>
            <a:noAutofit/>
          </a:bodyPr>
          <a:lstStyle/>
          <a:p>
            <a:pPr algn="just"/>
            <a:r>
              <a:rPr lang="de-DE" sz="2000" dirty="0">
                <a:solidFill>
                  <a:schemeClr val="tx1"/>
                </a:solidFill>
              </a:rPr>
              <a:t>Seit vielen Jahren gibt es an unseren Schulen </a:t>
            </a:r>
            <a:r>
              <a:rPr lang="de-DE" sz="2000" b="1" u="sng" dirty="0">
                <a:solidFill>
                  <a:schemeClr val="tx1"/>
                </a:solidFill>
              </a:rPr>
              <a:t>Lesepaten.</a:t>
            </a:r>
            <a:r>
              <a:rPr lang="de-DE" sz="2000" dirty="0">
                <a:solidFill>
                  <a:schemeClr val="tx1"/>
                </a:solidFill>
              </a:rPr>
              <a:t> Dies sind aktive Senioren oder Mütter/ Väter/ sonstige Verwandte, die sich einmal die Woche Zeit nehmen, mit ausgewählten Schülern zu lesen. Das Paten-Schüler-Team bleibt in der Regel über einen längeren Zeitraum bestehen. Die Lesepatenstunden können während der Unterrichtszeit oder im direkten Anschluss daran stattfinden.</a:t>
            </a:r>
          </a:p>
        </p:txBody>
      </p:sp>
    </p:spTree>
    <p:extLst>
      <p:ext uri="{BB962C8B-B14F-4D97-AF65-F5344CB8AC3E}">
        <p14:creationId xmlns:p14="http://schemas.microsoft.com/office/powerpoint/2010/main" val="375494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el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de-DE" dirty="0">
                <a:solidFill>
                  <a:srgbClr val="FFFFFF"/>
                </a:solidFill>
              </a:rPr>
              <a:t>Mitwirkungsmöglichkeiten - </a:t>
            </a:r>
            <a:r>
              <a:rPr lang="de-DE" dirty="0"/>
              <a:t> Elternbeirat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81496"/>
            <a:ext cx="10748962" cy="4860310"/>
          </a:xfrm>
        </p:spPr>
        <p:txBody>
          <a:bodyPr rtlCol="0">
            <a:norm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Der Elternbeirat unterstützt uns sowohl tatkräftig als auch finanziell bei der Umsetzung von Projekten und Feiern.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Alle zwei Jahre werden die EB-Mitglieder neu gewählt.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2000" u="sng" dirty="0">
                <a:solidFill>
                  <a:schemeClr val="tx1"/>
                </a:solidFill>
              </a:rPr>
              <a:t>Unterstützungsmöglichkeiten des Elternbeirats: </a:t>
            </a:r>
            <a:endParaRPr lang="de-DE" sz="2000" dirty="0">
              <a:solidFill>
                <a:schemeClr val="tx1"/>
              </a:solidFill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Nikolausfeier, Theaterbesuch, Schulfest, Projektwoche, gesundem Frühstück, …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der Entscheidungsfindung z.B. bzgl. Anschaffungen (z.B. digitale Medien), Vorantreiben der Umsetzung schulischer Konzepte bei den Gemeinden, ….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22740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el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de-DE" dirty="0"/>
              <a:t>Mitwirkungsmöglichkeiten – Mit Eltern Hand in Hand</a:t>
            </a:r>
          </a:p>
        </p:txBody>
      </p:sp>
      <p:sp>
        <p:nvSpPr>
          <p:cNvPr id="74759" name="Textfeld 2"/>
          <p:cNvSpPr txBox="1">
            <a:spLocks noChangeArrowheads="1"/>
          </p:cNvSpPr>
          <p:nvPr/>
        </p:nvSpPr>
        <p:spPr bwMode="auto">
          <a:xfrm>
            <a:off x="604838" y="2105844"/>
            <a:ext cx="6651369" cy="37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Segoe UI"/>
              </a:rPr>
              <a:t>Eltern kommen als „Experten“ in den Unterricht und erzählen über ihren Beruf oder ein besonderes Hobby. 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prstClr val="black"/>
              </a:solidFill>
              <a:latin typeface="Segoe UI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Segoe UI"/>
              </a:rPr>
              <a:t>So haben wir in den letzten Jahren mit Hilfe engagierter Eltern verschiedene Aktionen durchführen können: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Segoe UI"/>
              </a:rPr>
              <a:t>z.B.: </a:t>
            </a:r>
            <a:r>
              <a:rPr lang="de-DE" sz="2000" i="1" dirty="0">
                <a:solidFill>
                  <a:prstClr val="black"/>
                </a:solidFill>
                <a:latin typeface="Segoe UI"/>
              </a:rPr>
              <a:t>Tortenbackaktionen, Besuch eines Imkers, Darstellung des Berufsbild eines Journalisten, Abfischen der Karpfenweiher,…. </a:t>
            </a:r>
            <a:endParaRPr lang="de-DE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8C1E87-F82A-4F26-B535-D591D110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724" y="1378983"/>
            <a:ext cx="259102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el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de-DE" dirty="0"/>
              <a:t>Der Förderverein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1686" y="1600102"/>
            <a:ext cx="6082404" cy="1418401"/>
          </a:xfrm>
        </p:spPr>
        <p:txBody>
          <a:bodyPr rtlCol="0">
            <a:noAutofit/>
          </a:bodyPr>
          <a:lstStyle/>
          <a:p>
            <a:pPr fontAlgn="auto">
              <a:defRPr/>
            </a:pPr>
            <a:r>
              <a:rPr lang="de-DE" sz="1800" dirty="0">
                <a:solidFill>
                  <a:schemeClr val="tx1"/>
                </a:solidFill>
              </a:rPr>
              <a:t>Der Förderverein unterstützt die Schulen finanziell z.B. bei 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Ausflügen (Theaterbesuch)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Projektwochen 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Anschaffung neuer Lehrmittel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Anschaffung von Pausenspielsachen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Ausstattung der Bücherei (regelmäßiger Zuschuss für neue Bücher)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chemeClr val="tx1"/>
                </a:solidFill>
              </a:rPr>
              <a:t>Kontakt </a:t>
            </a:r>
            <a:r>
              <a:rPr lang="de-DE" sz="1800" b="1" dirty="0" err="1">
                <a:solidFill>
                  <a:schemeClr val="tx1"/>
                </a:solidFill>
              </a:rPr>
              <a:t>Hannberg</a:t>
            </a:r>
            <a:r>
              <a:rPr lang="de-DE" sz="1800" dirty="0">
                <a:solidFill>
                  <a:schemeClr val="tx1"/>
                </a:solidFill>
              </a:rPr>
              <a:t>: </a:t>
            </a:r>
            <a:r>
              <a:rPr lang="de-DE" sz="1800" i="1" dirty="0">
                <a:solidFill>
                  <a:schemeClr val="tx1"/>
                </a:solidFill>
              </a:rPr>
              <a:t> Karolin </a:t>
            </a:r>
            <a:r>
              <a:rPr lang="de-DE" sz="1800" i="1" dirty="0" err="1">
                <a:solidFill>
                  <a:schemeClr val="tx1"/>
                </a:solidFill>
              </a:rPr>
              <a:t>Katona</a:t>
            </a:r>
            <a:endParaRPr lang="de-DE" sz="1800" i="1" dirty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7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604837" y="0"/>
            <a:ext cx="11291789" cy="1208088"/>
          </a:xfrm>
        </p:spPr>
        <p:txBody>
          <a:bodyPr/>
          <a:lstStyle/>
          <a:p>
            <a:r>
              <a:rPr lang="de-DE" dirty="0"/>
              <a:t>Hort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954" y="1428275"/>
            <a:ext cx="2205884" cy="23302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19199" y="5879739"/>
            <a:ext cx="910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notwendigen Informationen und die Anmeldeformulare liegen den Unterlagen bei.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80795" y="2528250"/>
            <a:ext cx="5782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Hort Hannberg:</a:t>
            </a:r>
          </a:p>
          <a:p>
            <a:r>
              <a:rPr lang="de-DE" dirty="0"/>
              <a:t>Träger des Hortes ist der „</a:t>
            </a:r>
            <a:r>
              <a:rPr lang="de-DE" dirty="0" err="1"/>
              <a:t>Puckenhof</a:t>
            </a:r>
            <a:r>
              <a:rPr lang="de-DE" dirty="0"/>
              <a:t>“</a:t>
            </a:r>
          </a:p>
          <a:p>
            <a:r>
              <a:rPr lang="de-DE" b="1" dirty="0"/>
              <a:t>KONTAKT: hort-gs-hannberg@puckenhof.de</a:t>
            </a:r>
          </a:p>
        </p:txBody>
      </p:sp>
    </p:spTree>
    <p:extLst>
      <p:ext uri="{BB962C8B-B14F-4D97-AF65-F5344CB8AC3E}">
        <p14:creationId xmlns:p14="http://schemas.microsoft.com/office/powerpoint/2010/main" val="326753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25936-48A9-46E6-A745-39DD7FB6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Liebesgeschichte für Kinder und ihre Eltern zur Einschulung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D5B235-942E-4658-9461-517DA22211E7}"/>
              </a:ext>
            </a:extLst>
          </p:cNvPr>
          <p:cNvSpPr txBox="1"/>
          <p:nvPr/>
        </p:nvSpPr>
        <p:spPr>
          <a:xfrm>
            <a:off x="609600" y="1463963"/>
            <a:ext cx="40861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Frau Kolibri und Frau Eule</a:t>
            </a:r>
          </a:p>
          <a:p>
            <a:r>
              <a:rPr lang="de-DE" sz="1400" dirty="0"/>
              <a:t>Von Paula G. Althoff/Gudrun</a:t>
            </a:r>
          </a:p>
          <a:p>
            <a:r>
              <a:rPr lang="de-DE" sz="1400" dirty="0"/>
              <a:t>Husemann/Susanne Thurn</a:t>
            </a:r>
          </a:p>
        </p:txBody>
      </p:sp>
    </p:spTree>
    <p:extLst>
      <p:ext uri="{BB962C8B-B14F-4D97-AF65-F5344CB8AC3E}">
        <p14:creationId xmlns:p14="http://schemas.microsoft.com/office/powerpoint/2010/main" val="65331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507B6-2251-4B35-84E8-26C8A390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Den Übergang gemeinsam meistern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E6BC3C-9CF0-4568-9548-D703B0BFF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077" y="2198793"/>
            <a:ext cx="563118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4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507B6-2251-4B35-84E8-26C8A390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Den Übergang gemeinsam meistern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46A72F-8C14-466E-8E50-CB3A7D0B3594}"/>
              </a:ext>
            </a:extLst>
          </p:cNvPr>
          <p:cNvSpPr txBox="1"/>
          <p:nvPr/>
        </p:nvSpPr>
        <p:spPr>
          <a:xfrm>
            <a:off x="121814" y="3856020"/>
            <a:ext cx="5068252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Kindergarten: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Tägliche Arbeit/Rituale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Verantwortung geben/Aufgaben für die „Großen“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-   Vorschulunterricht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Gespräche mit Eltern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Gespräche mit der Kooperationslehrerin, den Erstklasslehrerinnen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E56F5C-153C-4001-BDA9-07DE20D44C84}"/>
              </a:ext>
            </a:extLst>
          </p:cNvPr>
          <p:cNvSpPr txBox="1"/>
          <p:nvPr/>
        </p:nvSpPr>
        <p:spPr>
          <a:xfrm>
            <a:off x="3395131" y="1285157"/>
            <a:ext cx="3953933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Eltern: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Gespräche mit den Erzieherinnen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Gespräche mit den LehrerInnen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Gespräche mit der Schulleitung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Umsetzung der Gesprächsinhalte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772724-9B62-4153-BC23-E3B4C16CFCB9}"/>
              </a:ext>
            </a:extLst>
          </p:cNvPr>
          <p:cNvSpPr txBox="1"/>
          <p:nvPr/>
        </p:nvSpPr>
        <p:spPr>
          <a:xfrm>
            <a:off x="7755467" y="3748975"/>
            <a:ext cx="4540039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Grundschule: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Vorschulunterricht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(Schnupperunterricht bei der Einschulung)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Gespräche mit Eltern (bei Bedarf)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/>
              <a:t>Gespräche mit den Erzieherinnen (im Vorfeld, während des 1. Schuljahres)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-   Gemeinsame Aktionen (Theaterbesuch; Adventsvorführung)                                    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DF19383-C359-4862-9A17-932C521AEE82}"/>
              </a:ext>
            </a:extLst>
          </p:cNvPr>
          <p:cNvCxnSpPr>
            <a:cxnSpLocks/>
          </p:cNvCxnSpPr>
          <p:nvPr/>
        </p:nvCxnSpPr>
        <p:spPr>
          <a:xfrm flipH="1">
            <a:off x="1934502" y="2428201"/>
            <a:ext cx="1319160" cy="130895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DA29BE7-88E8-4013-B4CC-60CD5B45595C}"/>
              </a:ext>
            </a:extLst>
          </p:cNvPr>
          <p:cNvCxnSpPr>
            <a:cxnSpLocks/>
          </p:cNvCxnSpPr>
          <p:nvPr/>
        </p:nvCxnSpPr>
        <p:spPr>
          <a:xfrm flipH="1" flipV="1">
            <a:off x="3395133" y="5332888"/>
            <a:ext cx="3953934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BE499ECA-CEDE-47BD-BC94-E8D07C3AE9B8}"/>
              </a:ext>
            </a:extLst>
          </p:cNvPr>
          <p:cNvCxnSpPr>
            <a:cxnSpLocks/>
          </p:cNvCxnSpPr>
          <p:nvPr/>
        </p:nvCxnSpPr>
        <p:spPr>
          <a:xfrm flipH="1" flipV="1">
            <a:off x="6910440" y="2428201"/>
            <a:ext cx="1357260" cy="130895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9B30F73D-9624-4A88-8C76-15DBC28A3DDB}"/>
              </a:ext>
            </a:extLst>
          </p:cNvPr>
          <p:cNvSpPr/>
          <p:nvPr/>
        </p:nvSpPr>
        <p:spPr>
          <a:xfrm>
            <a:off x="4100868" y="3254887"/>
            <a:ext cx="2809572" cy="152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Vertrauensvoller Umgang miteinander</a:t>
            </a:r>
          </a:p>
        </p:txBody>
      </p:sp>
    </p:spTree>
    <p:extLst>
      <p:ext uri="{BB962C8B-B14F-4D97-AF65-F5344CB8AC3E}">
        <p14:creationId xmlns:p14="http://schemas.microsoft.com/office/powerpoint/2010/main" val="379429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514351"/>
            <a:ext cx="7772400" cy="1401763"/>
          </a:xfrm>
        </p:spPr>
        <p:txBody>
          <a:bodyPr/>
          <a:lstStyle/>
          <a:p>
            <a:pPr eaLnBrk="1" hangingPunct="1"/>
            <a:r>
              <a:rPr lang="de-DE" altLang="de-DE" sz="4000" u="sng" dirty="0"/>
              <a:t>Rechtliches  zur Schulanmeldung</a:t>
            </a:r>
            <a:endParaRPr lang="de-DE" altLang="de-DE" sz="4000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57052" y="1425770"/>
            <a:ext cx="10477895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Schulpflichtig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 sind alle Kinder, die bis zum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30.09.2025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 sechs Jahre alt werden, im Vorjahr zurückgestellt wurden oder im letzten Jahr den Einschulungskorridor genutzt haben.</a:t>
            </a:r>
          </a:p>
          <a:p>
            <a:pPr>
              <a:spcBef>
                <a:spcPct val="50000"/>
              </a:spcBef>
            </a:pPr>
            <a:r>
              <a:rPr lang="de-DE" altLang="de-DE" sz="19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Einschulungskorridor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Kinder, die 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zwischen dem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1.7.2025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dem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30.9.2025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sechs Jahre alt werden, gelten als „</a:t>
            </a:r>
            <a:r>
              <a:rPr lang="de-DE" altLang="de-DE" sz="1900" u="sng" dirty="0">
                <a:latin typeface="Segoe UI" panose="020B0502040204020203" pitchFamily="34" charset="0"/>
                <a:cs typeface="Segoe UI" panose="020B0502040204020203" pitchFamily="34" charset="0"/>
              </a:rPr>
              <a:t>Korridor-Kinder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“. Bei diesen Kindern können Sie durch einen </a:t>
            </a:r>
            <a:r>
              <a:rPr lang="de-DE" altLang="de-DE" sz="19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formlosen</a:t>
            </a:r>
            <a:r>
              <a:rPr lang="de-DE" altLang="de-DE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Antrag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 die Einschulung um ein Jahr verschieben. Letzter Termin für diesen Antrag ist der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10.4.2025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. Der Antrag muss von </a:t>
            </a:r>
            <a:r>
              <a:rPr lang="de-DE" altLang="de-DE" sz="1900" u="sng" dirty="0">
                <a:latin typeface="Segoe UI" panose="020B0502040204020203" pitchFamily="34" charset="0"/>
                <a:cs typeface="Segoe UI" panose="020B0502040204020203" pitchFamily="34" charset="0"/>
              </a:rPr>
              <a:t>beiden Eltern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unterschrieben sein.</a:t>
            </a:r>
          </a:p>
          <a:p>
            <a:pPr>
              <a:spcBef>
                <a:spcPct val="50000"/>
              </a:spcBef>
            </a:pPr>
            <a:r>
              <a:rPr lang="de-DE" altLang="de-DE" sz="19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Rückstellung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Kinder, die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vor dem 1.7.2025</a:t>
            </a:r>
            <a:r>
              <a:rPr lang="de-DE" altLang="de-DE" sz="19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sechs Jahre alt werden und somit schulpflichtig sind, können auf Antrag für ein Jahr vom Schulbesuch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zurückgestellt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werden. Die Entscheidung hierzu liegt bei der Schulleitung.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57050" y="5432230"/>
            <a:ext cx="1047789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Auf Antrag schulpflichtig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sind alle Kinder, die bis zum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31.12.2025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sechs Jahre alt werden.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57050" y="5885981"/>
            <a:ext cx="1047789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Kinder, die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nach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 </a:t>
            </a:r>
            <a:r>
              <a:rPr lang="de-DE" altLang="de-DE" sz="1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31.12.2025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sechs Jahre alt werden, </a:t>
            </a:r>
            <a:r>
              <a:rPr lang="de-DE" altLang="de-DE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können mit einem schul-psychologischen Gutachten</a:t>
            </a:r>
            <a:r>
              <a:rPr lang="de-DE" altLang="de-DE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1900" dirty="0">
                <a:latin typeface="Segoe UI" panose="020B0502040204020203" pitchFamily="34" charset="0"/>
                <a:cs typeface="Segoe UI" panose="020B0502040204020203" pitchFamily="34" charset="0"/>
              </a:rPr>
              <a:t>vorzeitig in die Schule aufgenommen werden.</a:t>
            </a:r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359156" y="566739"/>
            <a:ext cx="115834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5143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572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2001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5430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bg1"/>
                </a:solidFill>
                <a:latin typeface="Segoe UI Light" panose="020B0502040204020203" pitchFamily="34" charset="0"/>
              </a:rPr>
              <a:t>Rechtliche Vorgaben                                                  </a:t>
            </a:r>
            <a:r>
              <a:rPr lang="de-DE" altLang="de-DE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Stand Dez 2024</a:t>
            </a:r>
            <a:endParaRPr lang="de-DE" altLang="de-DE" sz="36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4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9194" y="1920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9pPr>
          </a:lstStyle>
          <a:p>
            <a:pPr>
              <a:defRPr/>
            </a:pPr>
            <a:r>
              <a:rPr lang="de-DE" dirty="0"/>
              <a:t>Schuleintritt als Zäsur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2776" y="1765300"/>
            <a:ext cx="8480425" cy="584200"/>
          </a:xfrm>
        </p:spPr>
        <p:txBody>
          <a:bodyPr/>
          <a:lstStyle/>
          <a:p>
            <a:r>
              <a:rPr lang="de-DE" sz="3200" u="sng">
                <a:solidFill>
                  <a:schemeClr val="tx1"/>
                </a:solidFill>
              </a:rPr>
              <a:t>Der Schuleintritt: Ende und Anfang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2776" y="2819400"/>
            <a:ext cx="8480425" cy="3276600"/>
          </a:xfrm>
        </p:spPr>
        <p:txBody>
          <a:bodyPr>
            <a:normAutofit/>
          </a:bodyPr>
          <a:lstStyle/>
          <a:p>
            <a:pPr marL="447675" indent="-447675">
              <a:buFont typeface="Symbol" pitchFamily="18" charset="2"/>
              <a:buChar char="-"/>
            </a:pPr>
            <a:r>
              <a:rPr lang="de-DE" sz="3200" dirty="0">
                <a:solidFill>
                  <a:schemeClr val="tx1"/>
                </a:solidFill>
              </a:rPr>
              <a:t>Ein Lebensabschnitt geht zu Ende</a:t>
            </a:r>
          </a:p>
          <a:p>
            <a:pPr marL="447675" indent="-447675">
              <a:buFont typeface="Symbol" pitchFamily="18" charset="2"/>
              <a:buChar char="-"/>
            </a:pPr>
            <a:r>
              <a:rPr lang="de-DE" sz="3200" dirty="0">
                <a:solidFill>
                  <a:schemeClr val="tx1"/>
                </a:solidFill>
              </a:rPr>
              <a:t>Ein </a:t>
            </a:r>
            <a:r>
              <a:rPr lang="de-DE" sz="3200" b="1" dirty="0">
                <a:solidFill>
                  <a:schemeClr val="tx1"/>
                </a:solidFill>
              </a:rPr>
              <a:t>neuer Lebensabschnitt </a:t>
            </a:r>
            <a:r>
              <a:rPr lang="de-DE" sz="3200" dirty="0">
                <a:solidFill>
                  <a:schemeClr val="tx1"/>
                </a:solidFill>
              </a:rPr>
              <a:t>beginnt             </a:t>
            </a:r>
            <a:r>
              <a:rPr lang="de-DE" sz="3200" b="1" dirty="0">
                <a:solidFill>
                  <a:schemeClr val="tx1"/>
                </a:solidFill>
              </a:rPr>
              <a:t>für Kinder </a:t>
            </a:r>
            <a:r>
              <a:rPr lang="de-DE" sz="3200" dirty="0">
                <a:solidFill>
                  <a:schemeClr val="tx1"/>
                </a:solidFill>
              </a:rPr>
              <a:t>und ihre Familien</a:t>
            </a:r>
          </a:p>
        </p:txBody>
      </p:sp>
    </p:spTree>
    <p:extLst>
      <p:ext uri="{BB962C8B-B14F-4D97-AF65-F5344CB8AC3E}">
        <p14:creationId xmlns:p14="http://schemas.microsoft.com/office/powerpoint/2010/main" val="5657017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9194" y="192088"/>
            <a:ext cx="101950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9pPr>
          </a:lstStyle>
          <a:p>
            <a:pPr>
              <a:defRPr/>
            </a:pPr>
            <a:r>
              <a:rPr lang="de-DE" dirty="0"/>
              <a:t>Was Vorschulkinder über die Schule wissen: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94062" y="1532145"/>
            <a:ext cx="3952441" cy="2170329"/>
          </a:xfrm>
          <a:prstGeom prst="wedgeEllipseCallout">
            <a:avLst>
              <a:gd name="adj1" fmla="val 65507"/>
              <a:gd name="adj2" fmla="val 6797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„Brotzeit darf man da auch machen – aber bloß in der Pause.“ 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94062" y="3882552"/>
            <a:ext cx="4094669" cy="2732257"/>
          </a:xfrm>
          <a:prstGeom prst="wedgeEllipseCallout">
            <a:avLst>
              <a:gd name="adj1" fmla="val 60894"/>
              <a:gd name="adj2" fmla="val -59248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„... da rechnet man und da liest man und da gibt’s auch eine Rechengeheim-</a:t>
            </a:r>
            <a:r>
              <a:rPr lang="de-DE" sz="2400" b="1" dirty="0" err="1">
                <a:latin typeface="+mj-lt"/>
              </a:rPr>
              <a:t>sprache</a:t>
            </a:r>
            <a:r>
              <a:rPr lang="de-DE" sz="2400" b="1" dirty="0">
                <a:latin typeface="+mj-lt"/>
              </a:rPr>
              <a:t>.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7354109" y="1458913"/>
            <a:ext cx="4642392" cy="2423639"/>
          </a:xfrm>
          <a:prstGeom prst="wedgeEllipseCallout">
            <a:avLst>
              <a:gd name="adj1" fmla="val -57979"/>
              <a:gd name="adj2" fmla="val 7580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„Man darf nicht dazwischen schreien und nicht über andere lachen und keinen Quatsch machen.“ 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7120648" y="4386635"/>
            <a:ext cx="4642392" cy="2337791"/>
          </a:xfrm>
          <a:prstGeom prst="wedgeEllipseCallout">
            <a:avLst>
              <a:gd name="adj1" fmla="val -52181"/>
              <a:gd name="adj2" fmla="val -82477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„In der Schule darf man nicht rumrennen, da muss man ruhig sitzen und stillsein, wenn die Lehrerin was sagt.“ </a:t>
            </a:r>
          </a:p>
        </p:txBody>
      </p:sp>
      <p:pic>
        <p:nvPicPr>
          <p:cNvPr id="3" name="Grafik 2" descr="Kind mit Ballon">
            <a:extLst>
              <a:ext uri="{FF2B5EF4-FFF2-40B4-BE49-F238E27FC236}">
                <a16:creationId xmlns:a16="http://schemas.microsoft.com/office/drawing/2014/main" id="{A3986CB7-F38F-476E-940C-6424A330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6716" y="2684318"/>
            <a:ext cx="1489364" cy="14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0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0" grpId="0" animBg="1"/>
      <p:bldP spid="8199" grpId="0" animBg="1"/>
      <p:bldP spid="81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9194" y="192088"/>
            <a:ext cx="101950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/>
              </a:defRPr>
            </a:lvl9pPr>
          </a:lstStyle>
          <a:p>
            <a:pPr>
              <a:defRPr/>
            </a:pPr>
            <a:r>
              <a:rPr lang="de-DE" dirty="0"/>
              <a:t>Was Vorschulkinder über die Schule wissen: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94062" y="1532145"/>
            <a:ext cx="3952441" cy="3526238"/>
          </a:xfrm>
          <a:prstGeom prst="wedgeEllipseCallout">
            <a:avLst>
              <a:gd name="adj1" fmla="val 65507"/>
              <a:gd name="adj2" fmla="val 6797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solidFill>
                  <a:srgbClr val="002060"/>
                </a:solidFill>
              </a:rPr>
              <a:t>„</a:t>
            </a:r>
            <a:r>
              <a:rPr lang="de-DE" sz="2400" b="1" dirty="0">
                <a:latin typeface="+mj-lt"/>
              </a:rPr>
              <a:t>Im Kindergarten kann man </a:t>
            </a:r>
            <a:r>
              <a:rPr lang="de-DE" sz="2400" b="1" dirty="0" err="1">
                <a:latin typeface="+mj-lt"/>
              </a:rPr>
              <a:t>kritzel-kratzel</a:t>
            </a:r>
            <a:r>
              <a:rPr lang="de-DE" sz="2400" b="1" dirty="0">
                <a:latin typeface="+mj-lt"/>
              </a:rPr>
              <a:t> schreiben und in der Schule, da muss man schön in die Zeilen schreiben.“ </a:t>
            </a:r>
          </a:p>
          <a:p>
            <a:pPr algn="ctr">
              <a:defRPr/>
            </a:pPr>
            <a:endParaRPr lang="de-DE" sz="2400" b="1" dirty="0">
              <a:latin typeface="+mj-lt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7354109" y="1458913"/>
            <a:ext cx="4642392" cy="2423639"/>
          </a:xfrm>
          <a:prstGeom prst="wedgeEllipseCallout">
            <a:avLst>
              <a:gd name="adj1" fmla="val -57979"/>
              <a:gd name="adj2" fmla="val 7580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„In der Schule kann man nicht mehr so viel spielen, da hat man eher Arbeit.“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595350" y="4260714"/>
            <a:ext cx="5537335" cy="2451369"/>
          </a:xfrm>
          <a:prstGeom prst="wedgeEllipseCallout">
            <a:avLst>
              <a:gd name="adj1" fmla="val -39532"/>
              <a:gd name="adj2" fmla="val -69162"/>
            </a:avLst>
          </a:prstGeom>
          <a:solidFill>
            <a:srgbClr val="E99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dirty="0">
                <a:latin typeface="+mj-lt"/>
              </a:rPr>
              <a:t>„In der Schule lernt man richtig rechnen </a:t>
            </a:r>
          </a:p>
          <a:p>
            <a:pPr algn="ctr">
              <a:defRPr/>
            </a:pPr>
            <a:r>
              <a:rPr lang="de-DE" sz="2400" b="1" dirty="0">
                <a:latin typeface="+mj-lt"/>
              </a:rPr>
              <a:t>und im Kindergarten schreibt man die Zahlen hin, die man schon kann.“ </a:t>
            </a:r>
          </a:p>
        </p:txBody>
      </p:sp>
      <p:pic>
        <p:nvPicPr>
          <p:cNvPr id="6" name="Grafik 5" descr="Kind mit Ballon">
            <a:extLst>
              <a:ext uri="{FF2B5EF4-FFF2-40B4-BE49-F238E27FC236}">
                <a16:creationId xmlns:a16="http://schemas.microsoft.com/office/drawing/2014/main" id="{A2A8660F-C7E0-48C7-A22C-72CA56659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6716" y="2771350"/>
            <a:ext cx="1489364" cy="14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8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199" grpId="0" animBg="1"/>
      <p:bldP spid="81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94" y="192088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dirty="0"/>
              <a:t>Veränderte Rahmenbedingungen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27225" y="14097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latin typeface="Times New Roman" panose="02020603050405020304" pitchFamily="18" charset="0"/>
              </a:rPr>
              <a:t>     </a:t>
            </a:r>
            <a:r>
              <a:rPr lang="de-DE" altLang="de-DE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Kindergarten</a:t>
            </a:r>
            <a:endParaRPr lang="de-DE" altLang="de-DE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88163" y="134143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Grundschule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703388" y="198913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63750" y="1916114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flexibler Beginn, bewegliche Zeiteinteilung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6240463" y="191611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600825" y="1844676"/>
            <a:ext cx="365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zeitlich festgelegter Schulbeginn, mit fest eingeplanten Arbeits- und Erholungsphasen</a:t>
            </a:r>
          </a:p>
        </p:txBody>
      </p:sp>
      <p:sp>
        <p:nvSpPr>
          <p:cNvPr id="48137" name="AutoShape 13"/>
          <p:cNvSpPr>
            <a:spLocks noChangeArrowheads="1"/>
          </p:cNvSpPr>
          <p:nvPr/>
        </p:nvSpPr>
        <p:spPr bwMode="auto">
          <a:xfrm>
            <a:off x="1703388" y="335756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063750" y="3357564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feste Bezugspersonen, überschaubare Gruppen und Räumlichkeiten</a:t>
            </a:r>
          </a:p>
        </p:txBody>
      </p:sp>
      <p:sp>
        <p:nvSpPr>
          <p:cNvPr id="48139" name="AutoShape 15"/>
          <p:cNvSpPr>
            <a:spLocks noChangeArrowheads="1"/>
          </p:cNvSpPr>
          <p:nvPr/>
        </p:nvSpPr>
        <p:spPr bwMode="auto">
          <a:xfrm>
            <a:off x="6240463" y="335756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600825" y="3318783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mehrere Bezugspersonen, Schülermasse, neue und größere räumliche Umwelt</a:t>
            </a:r>
          </a:p>
        </p:txBody>
      </p:sp>
      <p:sp>
        <p:nvSpPr>
          <p:cNvPr id="48141" name="AutoShape 17"/>
          <p:cNvSpPr>
            <a:spLocks noChangeArrowheads="1"/>
          </p:cNvSpPr>
          <p:nvPr/>
        </p:nvSpPr>
        <p:spPr bwMode="auto">
          <a:xfrm>
            <a:off x="1722438" y="4863532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063750" y="4797426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spielerisches Lernen, kein Leistungsdruck, Vorrang sozial-emotionaler Erziehung</a:t>
            </a:r>
          </a:p>
        </p:txBody>
      </p:sp>
      <p:sp>
        <p:nvSpPr>
          <p:cNvPr id="48143" name="AutoShape 19"/>
          <p:cNvSpPr>
            <a:spLocks noChangeArrowheads="1"/>
          </p:cNvSpPr>
          <p:nvPr/>
        </p:nvSpPr>
        <p:spPr bwMode="auto">
          <a:xfrm>
            <a:off x="6259513" y="473744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600825" y="4720206"/>
            <a:ext cx="365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lernzielorientiertes Lernen, Lernzielkontrollen, erhöhte Anforderungen im kognitiven Bereich</a:t>
            </a:r>
          </a:p>
        </p:txBody>
      </p:sp>
      <p:sp>
        <p:nvSpPr>
          <p:cNvPr id="48145" name="AutoShape 21"/>
          <p:cNvSpPr>
            <a:spLocks noChangeArrowheads="1"/>
          </p:cNvSpPr>
          <p:nvPr/>
        </p:nvSpPr>
        <p:spPr bwMode="auto">
          <a:xfrm>
            <a:off x="1774825" y="616585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135188" y="6092826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viel Bewegung</a:t>
            </a:r>
          </a:p>
        </p:txBody>
      </p:sp>
      <p:sp>
        <p:nvSpPr>
          <p:cNvPr id="48147" name="AutoShape 23"/>
          <p:cNvSpPr>
            <a:spLocks noChangeArrowheads="1"/>
          </p:cNvSpPr>
          <p:nvPr/>
        </p:nvSpPr>
        <p:spPr bwMode="auto">
          <a:xfrm>
            <a:off x="6240463" y="616585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527800" y="6092826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verstärkte Bewegungskontrolle</a:t>
            </a:r>
          </a:p>
        </p:txBody>
      </p:sp>
    </p:spTree>
    <p:extLst>
      <p:ext uri="{BB962C8B-B14F-4D97-AF65-F5344CB8AC3E}">
        <p14:creationId xmlns:p14="http://schemas.microsoft.com/office/powerpoint/2010/main" val="5296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8" grpId="0"/>
      <p:bldP spid="3090" grpId="0"/>
      <p:bldP spid="3092" grpId="0"/>
      <p:bldP spid="3094" grpId="0"/>
      <p:bldP spid="30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E20AA-2337-5A03-5CA5-9AA08E30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Haus der Schulfähigkeit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90C268-DF81-738E-C3D2-CA39B08C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76" y="1328766"/>
            <a:ext cx="7252970" cy="533202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E2D772C-5BB9-497C-BAE6-8FA325EBD6EC}"/>
              </a:ext>
            </a:extLst>
          </p:cNvPr>
          <p:cNvSpPr txBox="1"/>
          <p:nvPr/>
        </p:nvSpPr>
        <p:spPr>
          <a:xfrm>
            <a:off x="9485746" y="5841971"/>
            <a:ext cx="2743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Grafik entnommen aus:</a:t>
            </a:r>
          </a:p>
          <a:p>
            <a:r>
              <a:rPr lang="de-DE" sz="900" dirty="0" err="1">
                <a:solidFill>
                  <a:schemeClr val="bg1">
                    <a:lumMod val="65000"/>
                  </a:schemeClr>
                </a:solidFill>
              </a:rPr>
              <a:t>Hülsman</a:t>
            </a:r>
            <a:r>
              <a:rPr lang="de-DE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900" dirty="0" err="1">
                <a:solidFill>
                  <a:schemeClr val="bg1">
                    <a:lumMod val="65000"/>
                  </a:schemeClr>
                </a:solidFill>
              </a:rPr>
              <a:t>Bauschke</a:t>
            </a:r>
            <a:r>
              <a:rPr lang="de-DE" sz="900" dirty="0">
                <a:solidFill>
                  <a:schemeClr val="bg1">
                    <a:lumMod val="65000"/>
                  </a:schemeClr>
                </a:solidFill>
              </a:rPr>
              <a:t>, Dudek, Hanstein: </a:t>
            </a:r>
          </a:p>
          <a:p>
            <a:r>
              <a:rPr lang="de-DE" sz="900" dirty="0">
                <a:solidFill>
                  <a:schemeClr val="bg1">
                    <a:lumMod val="65000"/>
                  </a:schemeClr>
                </a:solidFill>
              </a:rPr>
              <a:t>Segel setzen, Leinen los! Auf Piratenreise </a:t>
            </a:r>
          </a:p>
          <a:p>
            <a:r>
              <a:rPr lang="de-DE" sz="900" dirty="0">
                <a:solidFill>
                  <a:schemeClr val="bg1">
                    <a:lumMod val="65000"/>
                  </a:schemeClr>
                </a:solidFill>
              </a:rPr>
              <a:t>im letzten Kitajahr. </a:t>
            </a:r>
          </a:p>
          <a:p>
            <a:r>
              <a:rPr lang="de-DE" sz="900" dirty="0">
                <a:solidFill>
                  <a:schemeClr val="bg1">
                    <a:lumMod val="65000"/>
                  </a:schemeClr>
                </a:solidFill>
              </a:rPr>
              <a:t>Verlag modernes lernen. 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2. Auflage 2020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33896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A7A4AA6-E130-4F1B-828C-CC4F250F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können Eltern ihr Kind noch unterstützen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CCCD4FD-A952-4C0C-81AB-B85295C8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Praktische Tipps aus der Infobroschüre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Mut zu „altmodischer“ Förderung z.B. Brettspiele, Vorlesen, Basteln, Kochen, Spielplätze…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8D14E57-954B-4123-A409-94A8FB6B5175}"/>
              </a:ext>
            </a:extLst>
          </p:cNvPr>
          <p:cNvSpPr/>
          <p:nvPr/>
        </p:nvSpPr>
        <p:spPr>
          <a:xfrm>
            <a:off x="1559567" y="41557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Gespräch mit Erzieherinnen und Lehrerinnen suchen und die Zeit bis zum Schulanfang nutzen!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2B7C14B0-35B7-401E-AADC-7D227B5A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4" y="4214707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3597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819" y="369597"/>
            <a:ext cx="7772400" cy="947738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Das Schulspiel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590799" y="2057401"/>
            <a:ext cx="8359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Kennenlernen des Kindes in der Kleingruppe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2531532" y="3429000"/>
            <a:ext cx="91863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Spielerische Auseinandersetzung mit den Bereichen Sprache, Motorik, Zahlerfassung</a:t>
            </a:r>
            <a:endParaRPr lang="de-DE" altLang="de-DE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715351" y="210343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1830502" y="375365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7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  <p:bldP spid="1515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10" y="190028"/>
            <a:ext cx="993614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Zusammenarbeit von Schule </a:t>
            </a:r>
            <a:r>
              <a:rPr lang="de-DE" altLang="de-DE" b="1" dirty="0"/>
              <a:t>und</a:t>
            </a:r>
            <a:r>
              <a:rPr lang="de-DE" altLang="de-DE" dirty="0"/>
              <a:t> Elternhaus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17775" y="2472291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 ziehen an einem Strang!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95550" y="2997201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Gemeinsame Grenzen und Regeln sind wichtig, um ein gegeneinander Ausspielen zu vermeiden und Reaktionen für das Kind planbar zu machen!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95550" y="4197290"/>
            <a:ext cx="739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Eine gute Zusammenarbeit ist u.a. gekennzeichnet von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32175" y="5013325"/>
            <a:ext cx="586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 Besuch der Elternabende,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32175" y="5516563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 Besuch der Elternsprechstunde,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32175" y="5997515"/>
            <a:ext cx="632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 Mitarbeit in der Schule.</a:t>
            </a: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2927350" y="508476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927350" y="558958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>
            <a:off x="2927350" y="6092825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175" name="Text Box 17"/>
          <p:cNvSpPr txBox="1">
            <a:spLocks noChangeArrowheads="1"/>
          </p:cNvSpPr>
          <p:nvPr/>
        </p:nvSpPr>
        <p:spPr bwMode="auto">
          <a:xfrm>
            <a:off x="309093" y="1412784"/>
            <a:ext cx="11307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dirty="0">
                <a:latin typeface="+mn-lt"/>
              </a:rPr>
              <a:t>Der Bildungs- und Erziehungsauftrag der Grundschule kann nur im Zusammenwirken von Elternhaus und Schule erfüllt werden.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943571" y="2500109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919288" y="312633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943571" y="4292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07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  <p:bldP spid="204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Sind Sie schulreife Eltern?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84102" y="1725769"/>
            <a:ext cx="10138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+mn-lt"/>
              </a:rPr>
              <a:t>Beantworten Sie für sich bitte folgende Fragen mit „Ja“ oder „Nein“ </a:t>
            </a:r>
          </a:p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                           (zählen Sie Ihre Antworten mit)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84102" y="2684766"/>
            <a:ext cx="487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1. Ich kann meinem Kind zuhören.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84102" y="3412930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2. Ich strahle Ruhe aus und hetze mein Kind nicht.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84102" y="4134175"/>
            <a:ext cx="667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3. Ich schmuse und lache viel mit meinem Kind.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84102" y="4855420"/>
            <a:ext cx="930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4. Ich verliere nicht die Geduld, wenn meinem Kind etwas misslingt.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17764" y="5583584"/>
            <a:ext cx="861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5. Ich sehe mit meinem Kind passende Fernsehsendungen an </a:t>
            </a:r>
          </a:p>
          <a:p>
            <a:r>
              <a:rPr lang="de-DE" sz="2400" dirty="0">
                <a:latin typeface="+mn-lt"/>
              </a:rPr>
              <a:t>     und spreche darüber.</a:t>
            </a:r>
          </a:p>
        </p:txBody>
      </p:sp>
    </p:spTree>
    <p:extLst>
      <p:ext uri="{BB962C8B-B14F-4D97-AF65-F5344CB8AC3E}">
        <p14:creationId xmlns:p14="http://schemas.microsoft.com/office/powerpoint/2010/main" val="42220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Sind Sie schulreife Eltern?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37348" y="2338094"/>
            <a:ext cx="756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7. Wir spielen, wandern, treiben gemeinsam viel Sport.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01242" y="2990979"/>
            <a:ext cx="976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 8. Ich lobe mein Kind, wo immer es geht und freue mich über seine </a:t>
            </a:r>
          </a:p>
          <a:p>
            <a:r>
              <a:rPr lang="de-DE" sz="2400" dirty="0">
                <a:latin typeface="+mn-lt"/>
              </a:rPr>
              <a:t>    Fortschritte.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37348" y="4010573"/>
            <a:ext cx="973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 9. Ich begründe Maßnahmen und blocke nicht vorher ab: „Das</a:t>
            </a:r>
          </a:p>
          <a:p>
            <a:r>
              <a:rPr lang="de-DE" sz="2400" dirty="0">
                <a:latin typeface="+mn-lt"/>
              </a:rPr>
              <a:t>     verstehst du nicht.“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4323" y="4969860"/>
            <a:ext cx="9840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10. Ich erfülle nicht jeden Wunsch meines Kindes. Dadurch erreiche ich</a:t>
            </a:r>
          </a:p>
          <a:p>
            <a:r>
              <a:rPr lang="de-DE" sz="2400" dirty="0">
                <a:latin typeface="+mn-lt"/>
              </a:rPr>
              <a:t>      Dankbarkeit und Freude auch bei kleinen Dingen.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37348" y="1630048"/>
            <a:ext cx="1086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6. Ich verbiete konsequent zu häufiges Fernsehen, Spielen am Handy, Tablet, …</a:t>
            </a:r>
          </a:p>
        </p:txBody>
      </p:sp>
    </p:spTree>
    <p:extLst>
      <p:ext uri="{BB962C8B-B14F-4D97-AF65-F5344CB8AC3E}">
        <p14:creationId xmlns:p14="http://schemas.microsoft.com/office/powerpoint/2010/main" val="39371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514351"/>
            <a:ext cx="7772400" cy="1401763"/>
          </a:xfrm>
        </p:spPr>
        <p:txBody>
          <a:bodyPr/>
          <a:lstStyle/>
          <a:p>
            <a:pPr eaLnBrk="1" hangingPunct="1"/>
            <a:r>
              <a:rPr lang="de-DE" altLang="de-DE" sz="4000" u="sng" dirty="0"/>
              <a:t>Rechtliches  zur Schulanmeldung</a:t>
            </a:r>
            <a:endParaRPr lang="de-DE" altLang="de-DE" sz="4000" dirty="0"/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359156" y="566739"/>
            <a:ext cx="80581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5143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572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2001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5430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rSEU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 Schuleingangsuntersuchung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C05E5B5-8A79-47A7-AE50-F20A11ADCCFC}"/>
              </a:ext>
            </a:extLst>
          </p:cNvPr>
          <p:cNvSpPr/>
          <p:nvPr/>
        </p:nvSpPr>
        <p:spPr>
          <a:xfrm>
            <a:off x="408011" y="1436102"/>
            <a:ext cx="11566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Die reformierte Schuleingangsuntersuchung (</a:t>
            </a:r>
            <a:r>
              <a:rPr kumimoji="0" lang="de-DE" sz="1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rSEU</a:t>
            </a:r>
            <a:r>
              <a:rPr kumimoji="0" lang="de-DE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) für das Einschulungsjahr 2025</a:t>
            </a:r>
            <a:endParaRPr lang="de-DE" sz="1500" i="1" dirty="0">
              <a:solidFill>
                <a:prstClr val="black"/>
              </a:solidFill>
              <a:latin typeface="Segoe U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527B114-F9CC-4C2F-B6C6-B7863A07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11" y="1842147"/>
            <a:ext cx="11650063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Zu den Voraussetzungen für einen erfolgreichen Schulstart 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gehören: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ausreichendes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(evtl. entsprechend korrigiertes)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Seh- und Hörvermögen 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 eine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altersgemäße psychomotorische Entwicklung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1500" dirty="0">
                <a:solidFill>
                  <a:prstClr val="black"/>
                </a:solidFill>
                <a:latin typeface="Segoe UI"/>
              </a:rPr>
              <a:t>   </a:t>
            </a:r>
            <a:r>
              <a:rPr kumimoji="0" lang="de-DE" altLang="de-DE" sz="15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(Größe/ Gewicht</a:t>
            </a:r>
            <a:r>
              <a:rPr lang="de-DE" altLang="de-DE" sz="1500" dirty="0">
                <a:solidFill>
                  <a:prstClr val="black"/>
                </a:solidFill>
                <a:latin typeface="Segoe UI"/>
              </a:rPr>
              <a:t>, Körpermotorik </a:t>
            </a:r>
            <a:r>
              <a:rPr lang="de-DE" altLang="de-DE" sz="1500" dirty="0">
                <a:solidFill>
                  <a:prstClr val="black"/>
                </a:solidFill>
                <a:latin typeface="Segoe UI"/>
                <a:sym typeface="Wingdings" panose="05000000000000000000" pitchFamily="2" charset="2"/>
              </a:rPr>
              <a:t></a:t>
            </a:r>
            <a:r>
              <a:rPr lang="de-DE" altLang="de-DE" sz="1500" dirty="0">
                <a:solidFill>
                  <a:prstClr val="black"/>
                </a:solidFill>
                <a:latin typeface="Segoe UI"/>
              </a:rPr>
              <a:t> Grob- und Feinmotorik)  </a:t>
            </a:r>
            <a:r>
              <a:rPr kumimoji="0" lang="de-DE" altLang="de-DE" sz="15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Kognitive Fähigkeiten z.B.: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Aufmerksamkeit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das Vermögen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Arbeitsaufträge umzusetzen 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eine altersgemäße Sprachentwicklung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Sozial-emotionale Fähigkeiten z.B.: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Selbstvertrauen, Lust am Lernen 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 die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Fähigkeit zur Auseinandersetzung mit anderen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de-DE" alt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Kindern</a:t>
            </a:r>
            <a:r>
              <a:rPr lang="de-DE" altLang="de-DE" sz="1500" dirty="0">
                <a:solidFill>
                  <a:prstClr val="black"/>
                </a:solidFill>
                <a:latin typeface="Segoe UI"/>
              </a:rPr>
              <a:t>, altersgemäße </a:t>
            </a:r>
            <a:r>
              <a:rPr lang="de-DE" altLang="de-DE" sz="1500" u="sng" dirty="0">
                <a:solidFill>
                  <a:prstClr val="black"/>
                </a:solidFill>
                <a:latin typeface="Segoe UI"/>
              </a:rPr>
              <a:t>Frustrationstoleranz</a:t>
            </a:r>
            <a:endParaRPr kumimoji="0" lang="de-DE" altLang="de-DE" sz="1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lvl="0">
              <a:defRPr/>
            </a:pPr>
            <a:r>
              <a:rPr lang="de-DE" sz="1600" b="1" i="1" u="sng" dirty="0">
                <a:solidFill>
                  <a:prstClr val="black"/>
                </a:solidFill>
                <a:latin typeface="Segoe UI"/>
              </a:rPr>
              <a:t>Kernpunkte der Reformierung sind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de-DE" sz="1000" i="1" u="sng" dirty="0">
              <a:solidFill>
                <a:prstClr val="black"/>
              </a:solidFill>
              <a:latin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sz="1500" i="1" dirty="0">
                <a:solidFill>
                  <a:prstClr val="black"/>
                </a:solidFill>
                <a:latin typeface="Segoe UI"/>
              </a:rPr>
              <a:t>die </a:t>
            </a:r>
            <a:r>
              <a:rPr lang="de-DE" sz="1500" i="1" u="sng" dirty="0">
                <a:solidFill>
                  <a:prstClr val="black"/>
                </a:solidFill>
                <a:latin typeface="Segoe UI"/>
              </a:rPr>
              <a:t>Vorverlegung</a:t>
            </a:r>
            <a:r>
              <a:rPr lang="de-DE" sz="1500" i="1" dirty="0">
                <a:solidFill>
                  <a:prstClr val="black"/>
                </a:solidFill>
                <a:latin typeface="Segoe UI"/>
              </a:rPr>
              <a:t> des Untersuchungszeitpunktes um ein Jahr. In Zukunft sollen die Kinder bereits im Alter zwischen 4 und 5 Jahren untersucht werden</a:t>
            </a:r>
            <a:r>
              <a:rPr lang="de-DE" sz="1500" b="1" i="1" dirty="0">
                <a:solidFill>
                  <a:prstClr val="black"/>
                </a:solidFill>
                <a:latin typeface="Segoe UI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de-DE" sz="1000" b="1" i="1" u="sng" dirty="0">
              <a:solidFill>
                <a:prstClr val="black"/>
              </a:solidFill>
              <a:latin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sz="1500" i="1" dirty="0">
                <a:solidFill>
                  <a:prstClr val="black"/>
                </a:solidFill>
                <a:latin typeface="Segoe UI"/>
              </a:rPr>
              <a:t>Erweiterung des Untersuchungsspektrums um die Punkte: </a:t>
            </a:r>
            <a:r>
              <a:rPr lang="de-DE" sz="1500" i="1" u="sng" dirty="0">
                <a:solidFill>
                  <a:prstClr val="black"/>
                </a:solidFill>
                <a:latin typeface="Segoe UI"/>
              </a:rPr>
              <a:t>visuelle Wahrnehmung, Visuomotorik </a:t>
            </a:r>
            <a:r>
              <a:rPr lang="de-DE" sz="1500" i="1" dirty="0">
                <a:solidFill>
                  <a:prstClr val="black"/>
                </a:solidFill>
                <a:latin typeface="Segoe UI"/>
              </a:rPr>
              <a:t>und die </a:t>
            </a:r>
            <a:r>
              <a:rPr lang="de-DE" sz="1500" i="1" u="sng" dirty="0">
                <a:solidFill>
                  <a:prstClr val="black"/>
                </a:solidFill>
                <a:latin typeface="Segoe UI"/>
              </a:rPr>
              <a:t>Rechenvorläuferfähigkeiten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de-DE" sz="1000" i="1" u="sng" dirty="0">
              <a:solidFill>
                <a:prstClr val="black"/>
              </a:solidFill>
              <a:latin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de-DE" sz="1500" i="1" u="sng" dirty="0">
                <a:solidFill>
                  <a:prstClr val="black"/>
                </a:solidFill>
                <a:latin typeface="Segoe UI"/>
              </a:rPr>
              <a:t>Elternfragebogen</a:t>
            </a:r>
            <a:r>
              <a:rPr lang="de-DE" sz="1500" i="1" dirty="0">
                <a:solidFill>
                  <a:prstClr val="black"/>
                </a:solidFill>
                <a:latin typeface="Segoe UI"/>
              </a:rPr>
              <a:t> zur kindlichen Entwicklung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54F1001-E413-44FB-9CA9-315832BB6DEB}"/>
              </a:ext>
            </a:extLst>
          </p:cNvPr>
          <p:cNvSpPr txBox="1"/>
          <p:nvPr/>
        </p:nvSpPr>
        <p:spPr>
          <a:xfrm>
            <a:off x="566883" y="5891151"/>
            <a:ext cx="110770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Zusätzlich wird durch eine Fachkraft der Sozialmedizin auch </a:t>
            </a:r>
            <a:r>
              <a:rPr lang="de-DE" sz="1400" u="sng" dirty="0"/>
              <a:t>Impfstatus</a:t>
            </a:r>
            <a:r>
              <a:rPr lang="de-DE" sz="1400" dirty="0"/>
              <a:t> und das </a:t>
            </a:r>
            <a:r>
              <a:rPr lang="de-DE" sz="1400" u="sng" dirty="0"/>
              <a:t>Vorsorgeheft</a:t>
            </a:r>
            <a:r>
              <a:rPr lang="de-DE" sz="1400" dirty="0"/>
              <a:t> überprüft. Eine weitere schulärztliche Untersuchung mit individueller Beratung über mögl. Förder- und Therapiemöglichkeiten kann folgen.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324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Sind Sie schulreife Eltern?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78651" y="2463823"/>
            <a:ext cx="1001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12. Ich traue meinem Kind immer etwas mehr zu und gebe ihm dadurch</a:t>
            </a:r>
          </a:p>
          <a:p>
            <a:r>
              <a:rPr lang="de-DE" sz="2400" dirty="0">
                <a:latin typeface="+mn-lt"/>
              </a:rPr>
              <a:t>      Sicherheit und Selbstvertrauen.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78651" y="3524868"/>
            <a:ext cx="8608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13. Ich trage Partnerstreitigkeiten nicht vor unserem Kind aus.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78651" y="4312477"/>
            <a:ext cx="9802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14. Ich gebe meinem Kind den notwendigen erziehlichen Rahmen mit </a:t>
            </a:r>
          </a:p>
          <a:p>
            <a:r>
              <a:rPr lang="de-DE" sz="2400" dirty="0">
                <a:latin typeface="+mn-lt"/>
              </a:rPr>
              <a:t>      Geboten, Verboten und Erlaubnissen und achte konsequent </a:t>
            </a:r>
          </a:p>
          <a:p>
            <a:r>
              <a:rPr lang="de-DE" sz="2400" dirty="0">
                <a:latin typeface="+mn-lt"/>
              </a:rPr>
              <a:t>      auf deren Einhaltung.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13286" y="5699466"/>
            <a:ext cx="9525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15. Ich freue mich mit meinem Kind auf die Schule und äußere mich </a:t>
            </a:r>
          </a:p>
          <a:p>
            <a:r>
              <a:rPr lang="de-DE" sz="2400" dirty="0">
                <a:latin typeface="+mn-lt"/>
              </a:rPr>
              <a:t>       darüber positiv vor ihm.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84102" y="1703941"/>
            <a:ext cx="889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11. Ich kann mich bei meinem Kind auch einmal entschuldigen.</a:t>
            </a:r>
          </a:p>
        </p:txBody>
      </p:sp>
    </p:spTree>
    <p:extLst>
      <p:ext uri="{BB962C8B-B14F-4D97-AF65-F5344CB8AC3E}">
        <p14:creationId xmlns:p14="http://schemas.microsoft.com/office/powerpoint/2010/main" val="32572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Sind Sie schulreife Eltern?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022860" y="2066515"/>
            <a:ext cx="7917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n-lt"/>
              </a:rPr>
              <a:t> Konnten Sie 10 oder mehr Fragen mit „Ja“ beantworten?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49758" y="3221760"/>
            <a:ext cx="9167403" cy="23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de-DE" altLang="de-DE" sz="2400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 Kinder wirklich benötigen ist die ZEIT der Erwachsenen!</a:t>
            </a:r>
          </a:p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de-DE" altLang="de-DE" sz="2400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Zeit, in der der Erwachsene sich aufmerksam und mit Interesse dem Kind zuwendet.</a:t>
            </a:r>
          </a:p>
        </p:txBody>
      </p:sp>
    </p:spTree>
    <p:extLst>
      <p:ext uri="{BB962C8B-B14F-4D97-AF65-F5344CB8AC3E}">
        <p14:creationId xmlns:p14="http://schemas.microsoft.com/office/powerpoint/2010/main" val="20030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el 1"/>
          <p:cNvSpPr>
            <a:spLocks noGrp="1"/>
          </p:cNvSpPr>
          <p:nvPr>
            <p:ph type="title"/>
          </p:nvPr>
        </p:nvSpPr>
        <p:spPr>
          <a:xfrm>
            <a:off x="838200" y="2401888"/>
            <a:ext cx="4676775" cy="218757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Wir freuen uns, Sie und Ihr Kind in unserer Schule begrüßen zu dürfen.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2FAD0C-864F-4E94-B4FD-2CAE60A98FD3}"/>
              </a:ext>
            </a:extLst>
          </p:cNvPr>
          <p:cNvSpPr txBox="1"/>
          <p:nvPr/>
        </p:nvSpPr>
        <p:spPr>
          <a:xfrm>
            <a:off x="7961745" y="2397948"/>
            <a:ext cx="3777673" cy="2062103"/>
          </a:xfrm>
          <a:prstGeom prst="rect">
            <a:avLst/>
          </a:prstGeom>
          <a:solidFill>
            <a:srgbClr val="F79709"/>
          </a:solidFill>
        </p:spPr>
        <p:txBody>
          <a:bodyPr wrap="square" rtlCol="0">
            <a:spAutoFit/>
          </a:bodyPr>
          <a:lstStyle/>
          <a:p>
            <a:r>
              <a:rPr lang="de-DE" sz="1400" u="sng" dirty="0"/>
              <a:t>Kontakt:</a:t>
            </a:r>
          </a:p>
          <a:p>
            <a:endParaRPr lang="de-DE" sz="1000" dirty="0"/>
          </a:p>
          <a:p>
            <a:r>
              <a:rPr lang="de-DE" sz="1400" dirty="0"/>
              <a:t>Grundschule Hannberg</a:t>
            </a:r>
          </a:p>
          <a:p>
            <a:r>
              <a:rPr lang="de-DE" sz="1400" dirty="0"/>
              <a:t>Kirchensteig 2</a:t>
            </a:r>
          </a:p>
          <a:p>
            <a:r>
              <a:rPr lang="de-DE" sz="1400" dirty="0"/>
              <a:t>91093 Heßdorf</a:t>
            </a:r>
          </a:p>
          <a:p>
            <a:endParaRPr lang="de-DE" sz="1000" dirty="0"/>
          </a:p>
          <a:p>
            <a:r>
              <a:rPr lang="de-DE" sz="1200" dirty="0"/>
              <a:t>Tel: 09135/945490</a:t>
            </a:r>
          </a:p>
          <a:p>
            <a:r>
              <a:rPr lang="de-DE" sz="1200" dirty="0"/>
              <a:t>Fax: 09135/94549 – 30</a:t>
            </a:r>
          </a:p>
          <a:p>
            <a:r>
              <a:rPr lang="de-DE" sz="1200" dirty="0"/>
              <a:t>E-Mail: </a:t>
            </a:r>
            <a:r>
              <a:rPr lang="de-DE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verwaltung@grundschule-hannberg.de</a:t>
            </a:r>
            <a:endParaRPr lang="de-DE" sz="1200" dirty="0"/>
          </a:p>
          <a:p>
            <a:endParaRPr lang="de-DE" sz="1400" dirty="0"/>
          </a:p>
        </p:txBody>
      </p:sp>
      <p:pic>
        <p:nvPicPr>
          <p:cNvPr id="1026" name="Picture 2" descr="header">
            <a:extLst>
              <a:ext uri="{FF2B5EF4-FFF2-40B4-BE49-F238E27FC236}">
                <a16:creationId xmlns:a16="http://schemas.microsoft.com/office/drawing/2014/main" id="{2B9DE2EB-6928-4D3D-BB36-B0D90A01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3" t="18196" r="4135" b="-505"/>
          <a:stretch>
            <a:fillRect/>
          </a:stretch>
        </p:blipFill>
        <p:spPr bwMode="auto">
          <a:xfrm>
            <a:off x="5966691" y="2601084"/>
            <a:ext cx="1995054" cy="165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514351"/>
            <a:ext cx="7772400" cy="1401763"/>
          </a:xfrm>
        </p:spPr>
        <p:txBody>
          <a:bodyPr/>
          <a:lstStyle/>
          <a:p>
            <a:pPr eaLnBrk="1" hangingPunct="1"/>
            <a:r>
              <a:rPr lang="de-DE" altLang="de-DE" sz="4000" u="sng" dirty="0"/>
              <a:t>Rechtliches  zur Schulanmeldung</a:t>
            </a:r>
            <a:endParaRPr lang="de-DE" altLang="de-DE" sz="4000" dirty="0"/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359156" y="566739"/>
            <a:ext cx="80581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5143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572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2001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5430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rSEU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 Schuleingangsuntersuchung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0178C3D-69E6-4DC3-961E-ECCCEDD791AC}"/>
              </a:ext>
            </a:extLst>
          </p:cNvPr>
          <p:cNvSpPr/>
          <p:nvPr/>
        </p:nvSpPr>
        <p:spPr>
          <a:xfrm>
            <a:off x="408011" y="5200696"/>
            <a:ext cx="11425382" cy="67710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Weitere Informationen vom </a:t>
            </a:r>
            <a:r>
              <a:rPr lang="de-DE" sz="1400" b="1" dirty="0">
                <a:solidFill>
                  <a:prstClr val="black"/>
                </a:solidFill>
              </a:rPr>
              <a:t>GA in ERH   </a:t>
            </a:r>
            <a:r>
              <a:rPr lang="de-DE" sz="1200" dirty="0">
                <a:solidFill>
                  <a:prstClr val="black"/>
                </a:solidFill>
                <a:hlinkClick r:id="rId3"/>
              </a:rPr>
              <a:t>https://www.erlangen-hoechstadt.de/buergerservice/a-bis-z/reformierte-schuleingangsuntersuchung/</a:t>
            </a:r>
            <a:endParaRPr lang="de-DE" sz="1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de-DE" sz="1200" dirty="0">
                <a:solidFill>
                  <a:prstClr val="black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prstClr val="black"/>
                </a:solidFill>
              </a:rPr>
              <a:t>Allgemeine Informationen </a:t>
            </a:r>
            <a:r>
              <a:rPr lang="de-DE" sz="1200" b="1" dirty="0">
                <a:solidFill>
                  <a:prstClr val="black"/>
                </a:solidFill>
                <a:latin typeface="Segoe UI"/>
              </a:rPr>
              <a:t>unter:  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4"/>
              </a:rPr>
              <a:t>https://www.lgl.bayern.de/gesundheit/praevention/kindergesundheit/schuleingangsuntersuchung/index.htm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096DEC-7F41-4949-BC81-EAF2E3445483}"/>
              </a:ext>
            </a:extLst>
          </p:cNvPr>
          <p:cNvSpPr/>
          <p:nvPr/>
        </p:nvSpPr>
        <p:spPr>
          <a:xfrm>
            <a:off x="359156" y="1782235"/>
            <a:ext cx="10852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de-DE" sz="1400" dirty="0">
                <a:solidFill>
                  <a:prstClr val="black"/>
                </a:solidFill>
                <a:latin typeface="Segoe UI"/>
              </a:rPr>
              <a:t>Sollte Ihr Kind im September 2025 in die Schule kommen, erhalten Sie im </a:t>
            </a:r>
            <a:r>
              <a:rPr lang="de-DE" sz="1400" u="sng" dirty="0">
                <a:solidFill>
                  <a:prstClr val="black"/>
                </a:solidFill>
                <a:latin typeface="Segoe UI"/>
              </a:rPr>
              <a:t>Laufe des Jahres ein persönliches Einladungsschreiben</a:t>
            </a:r>
            <a:r>
              <a:rPr lang="de-DE" sz="1400" dirty="0">
                <a:solidFill>
                  <a:prstClr val="black"/>
                </a:solidFill>
                <a:latin typeface="Segoe UI"/>
              </a:rPr>
              <a:t> zur Schuleingangs­untersuchung (</a:t>
            </a:r>
            <a:r>
              <a:rPr lang="de-DE" sz="1400" dirty="0" err="1">
                <a:solidFill>
                  <a:prstClr val="black"/>
                </a:solidFill>
                <a:latin typeface="Segoe UI"/>
              </a:rPr>
              <a:t>rSEU</a:t>
            </a:r>
            <a:r>
              <a:rPr lang="de-DE" sz="1400" dirty="0">
                <a:solidFill>
                  <a:prstClr val="black"/>
                </a:solidFill>
                <a:latin typeface="Segoe UI"/>
              </a:rPr>
              <a:t>) mit den notwendigen Zugangsdaten zu einer Online-Terminvergabe. Die Untersuchung findet für Ihr Kind im </a:t>
            </a:r>
            <a:r>
              <a:rPr lang="de-DE" sz="1400" u="sng" dirty="0">
                <a:solidFill>
                  <a:prstClr val="black"/>
                </a:solidFill>
                <a:latin typeface="Segoe UI"/>
              </a:rPr>
              <a:t>Gesundheitsamt Erlangen-Höchstadt </a:t>
            </a:r>
            <a:r>
              <a:rPr lang="de-DE" sz="1400" dirty="0">
                <a:solidFill>
                  <a:prstClr val="black"/>
                </a:solidFill>
                <a:latin typeface="Segoe UI"/>
              </a:rPr>
              <a:t>statt.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0EDC48A-D5AF-4697-B731-D927DA21E288}"/>
              </a:ext>
            </a:extLst>
          </p:cNvPr>
          <p:cNvSpPr/>
          <p:nvPr/>
        </p:nvSpPr>
        <p:spPr>
          <a:xfrm>
            <a:off x="408011" y="2891610"/>
            <a:ext cx="11425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Die Schuleingangsuntersuchung ist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gesetzlich vorgeschrieben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 damit für alle künftigen Erstklässlerinnen und Erstklässler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Pflicht (auch wenn der Korridor genutzt werden soll oder im vergangenen Jahr genutzt wurde)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771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514351"/>
            <a:ext cx="7772400" cy="1401763"/>
          </a:xfrm>
        </p:spPr>
        <p:txBody>
          <a:bodyPr/>
          <a:lstStyle/>
          <a:p>
            <a:pPr eaLnBrk="1" hangingPunct="1"/>
            <a:r>
              <a:rPr lang="de-DE" altLang="de-DE" sz="4000" u="sng" dirty="0"/>
              <a:t>Rechtliches  zur Schulanmeldung</a:t>
            </a:r>
            <a:endParaRPr lang="de-DE" altLang="de-DE" sz="4000" dirty="0"/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545166" y="523564"/>
            <a:ext cx="80581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5143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572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2001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543050" indent="-1714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dirty="0">
                <a:solidFill>
                  <a:prstClr val="white"/>
                </a:solidFill>
                <a:latin typeface="Segoe UI Light" panose="020B0502040204020203" pitchFamily="34" charset="0"/>
              </a:rPr>
              <a:t>Sprachfähigkeit</a:t>
            </a:r>
            <a:endParaRPr kumimoji="0" lang="de-DE" altLang="de-D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68001D7-41FB-4370-B7A7-D5274CEB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29" y="1742314"/>
            <a:ext cx="107529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Für </a:t>
            </a:r>
            <a:r>
              <a:rPr kumimoji="0" lang="de-DE" altLang="de-DE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allgemeine Sprachfähigkeit </a:t>
            </a:r>
            <a:r>
              <a:rPr kumimoji="0" lang="de-DE" altLang="de-DE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sind folgende Parameter wesentlich: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b="1" u="sng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allgemeinen Deutschkenntnisse (besonders für Kinder mit Migrationshintergrund)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richtigen Aussprache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 richtigen altersgemäßen Satzbau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500" dirty="0">
                <a:solidFill>
                  <a:prstClr val="black"/>
                </a:solidFill>
                <a:latin typeface="+mn-lt"/>
              </a:rPr>
              <a:t>einen altersgemäßen 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Wortschatz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C6C3E62-7B43-4785-9CC4-CE3122F44EF1}"/>
              </a:ext>
            </a:extLst>
          </p:cNvPr>
          <p:cNvSpPr txBox="1"/>
          <p:nvPr/>
        </p:nvSpPr>
        <p:spPr>
          <a:xfrm>
            <a:off x="962431" y="3718404"/>
            <a:ext cx="9918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Geschult werden kann die </a:t>
            </a:r>
            <a:r>
              <a:rPr lang="de-DE" u="sng" dirty="0"/>
              <a:t>Sprachfähigkeit</a:t>
            </a:r>
            <a:r>
              <a:rPr lang="de-DE" dirty="0"/>
              <a:t> durch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Gemeinsame Gespräche – gemeinsame Aktivitäten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Wimmelbilderbücher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Regelmäßiges Vorlesen – deutliche Aussprache als Vorbild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Hörspiele (besser als Filme, da die Konzentration ausschließlich aufs Hören gelenkt wird)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Verbessern von falscher Aussprache bzw. fehlerhaftem Satzbau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gegebenenfalls frühzeitig logopädische Unterstützung</a:t>
            </a:r>
          </a:p>
        </p:txBody>
      </p:sp>
    </p:spTree>
    <p:extLst>
      <p:ext uri="{BB962C8B-B14F-4D97-AF65-F5344CB8AC3E}">
        <p14:creationId xmlns:p14="http://schemas.microsoft.com/office/powerpoint/2010/main" val="351252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366" y="142875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Organisatorisches zur Schulanmeldung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48413" y="1685623"/>
            <a:ext cx="109822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Termin: </a:t>
            </a:r>
            <a:r>
              <a:rPr lang="de-DE" altLang="de-DE" sz="1800" u="sng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wird auch im Gemeindeblatt ausgeschrieben</a:t>
            </a:r>
            <a:endParaRPr lang="de-DE" altLang="de-DE" sz="18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2400" dirty="0">
                <a:latin typeface="Segoe UI" panose="020B0502040204020203" pitchFamily="34" charset="0"/>
                <a:cs typeface="Segoe UI" panose="020B0502040204020203" pitchFamily="34" charset="0"/>
              </a:rPr>
              <a:t>Hannberg:</a:t>
            </a:r>
            <a:r>
              <a:rPr lang="de-DE" altLang="de-DE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Donnerstag, 13.3.2025 </a:t>
            </a:r>
            <a:r>
              <a:rPr lang="de-DE" altLang="de-DE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</a:t>
            </a:r>
          </a:p>
          <a:p>
            <a:pPr>
              <a:spcBef>
                <a:spcPct val="50000"/>
              </a:spcBef>
            </a:pPr>
            <a:r>
              <a:rPr lang="de-DE" altLang="de-DE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genauen Zeiten erfahren Sie über den Kindergarten.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86071" y="4027627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u="sng" dirty="0">
                <a:latin typeface="Segoe UI Light" panose="020B0502040204020203" pitchFamily="34" charset="0"/>
              </a:rPr>
              <a:t>Bitte bringen Sie mit: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99306" y="4621946"/>
            <a:ext cx="8763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Die ausgefüllten Unterlagen </a:t>
            </a:r>
            <a:r>
              <a:rPr lang="de-DE" altLang="de-DE" sz="1200" dirty="0">
                <a:latin typeface="Segoe UI" panose="020B0502040204020203" pitchFamily="34" charset="0"/>
                <a:cs typeface="Segoe UI" panose="020B0502040204020203" pitchFamily="34" charset="0"/>
              </a:rPr>
              <a:t>(Geburtsurkunde, Impfausweis</a:t>
            </a:r>
            <a:r>
              <a:rPr lang="de-DE" altLang="de-DE" sz="1200">
                <a:latin typeface="Segoe UI" panose="020B0502040204020203" pitchFamily="34" charset="0"/>
                <a:cs typeface="Segoe UI" panose="020B0502040204020203" pitchFamily="34" charset="0"/>
              </a:rPr>
              <a:t>, U-Heft</a:t>
            </a:r>
            <a:r>
              <a:rPr lang="de-DE" altLang="de-DE" sz="1200" dirty="0">
                <a:latin typeface="Segoe UI" panose="020B0502040204020203" pitchFamily="34" charset="0"/>
                <a:cs typeface="Segoe UI" panose="020B0502040204020203" pitchFamily="34" charset="0"/>
              </a:rPr>
              <a:t>, Nachweis über SEU,…)</a:t>
            </a:r>
            <a:endParaRPr lang="de-DE" altLang="de-D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99306" y="5659812"/>
            <a:ext cx="632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Ihr Kind </a:t>
            </a:r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2279650" y="5748344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2279650" y="472093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2279650" y="5236189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666999" y="5140879"/>
            <a:ext cx="9163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dirty="0">
                <a:latin typeface="Segoe UI" panose="020B0502040204020203" pitchFamily="34" charset="0"/>
                <a:cs typeface="Segoe UI" panose="020B0502040204020203" pitchFamily="34" charset="0"/>
              </a:rPr>
              <a:t>gegebenenfalls Sorgerechtsbescheid // gegebenenfalls Rückstellungsbescheid</a:t>
            </a:r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5943600" y="28956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610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utoUpdateAnimBg="0"/>
      <p:bldP spid="10247" grpId="0" autoUpdateAnimBg="0"/>
      <p:bldP spid="102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So wollen wir in unserer Schule zusammenleben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9" y="1936956"/>
            <a:ext cx="10515601" cy="3785418"/>
          </a:xfrm>
        </p:spPr>
        <p:txBody>
          <a:bodyPr wrap="square" anchor="t">
            <a:normAutofit/>
          </a:bodyPr>
          <a:lstStyle/>
          <a:p>
            <a:pPr algn="just"/>
            <a:r>
              <a:rPr lang="de-DE" sz="2000" dirty="0">
                <a:solidFill>
                  <a:schemeClr val="tx1"/>
                </a:solidFill>
              </a:rPr>
              <a:t>An unserer Schule sollen sich alle Kinder und Erwachsene wohlfühlen und ungestört miteinander arbeiten können.</a:t>
            </a:r>
          </a:p>
          <a:p>
            <a:pPr marL="0" indent="0" algn="just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algn="just"/>
            <a:r>
              <a:rPr lang="de-DE" sz="2000" dirty="0">
                <a:solidFill>
                  <a:schemeClr val="tx1"/>
                </a:solidFill>
              </a:rPr>
              <a:t>Wir legen Wert auf einen liebevollen und von Vertrauen geprägten Umgang.</a:t>
            </a:r>
          </a:p>
          <a:p>
            <a:pPr marL="0" indent="0" algn="just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algn="just"/>
            <a:r>
              <a:rPr lang="de-DE" sz="2000" dirty="0">
                <a:solidFill>
                  <a:schemeClr val="tx1"/>
                </a:solidFill>
              </a:rPr>
              <a:t>Denn nur in einer Umgebung, in der sich das Kind angenommen und wertgeschätzt fühlt, ist ein positiver Entwicklungsprozess möglich.</a:t>
            </a:r>
          </a:p>
          <a:p>
            <a:pPr marL="0" indent="0" algn="just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algn="just"/>
            <a:r>
              <a:rPr lang="de-DE" sz="2000" dirty="0">
                <a:solidFill>
                  <a:schemeClr val="tx1"/>
                </a:solidFill>
              </a:rPr>
              <a:t>Im Mittelpunkt aller Bemühungen steht immer das Wohl des Kindes in der Geborgenheit der Schulfamilie.</a:t>
            </a:r>
          </a:p>
        </p:txBody>
      </p:sp>
    </p:spTree>
    <p:extLst>
      <p:ext uri="{BB962C8B-B14F-4D97-AF65-F5344CB8AC3E}">
        <p14:creationId xmlns:p14="http://schemas.microsoft.com/office/powerpoint/2010/main" val="91468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de-DE" dirty="0"/>
              <a:t>Lernplattformen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2176257"/>
            <a:ext cx="4334632" cy="19348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675" y="3862152"/>
            <a:ext cx="4563181" cy="257059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692D0DB-F38B-4330-A186-30F3D7B2D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584" y="1510903"/>
            <a:ext cx="2048434" cy="20484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3507A3C-FFBF-4690-9CBF-F9B6964349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r="24152"/>
          <a:stretch/>
        </p:blipFill>
        <p:spPr>
          <a:xfrm>
            <a:off x="2429164" y="4480804"/>
            <a:ext cx="1856509" cy="19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6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r>
              <a:rPr lang="de-DE" dirty="0"/>
              <a:t>Medienkompetenz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95632"/>
            <a:ext cx="2553229" cy="14389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07801" y="3930140"/>
            <a:ext cx="10911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</a:rPr>
              <a:t>Um die Schüler für dieses Thema fit zu machen und zu sensibilisieren werden hierzu </a:t>
            </a:r>
            <a:r>
              <a:rPr lang="de-DE" sz="2400" dirty="0" err="1">
                <a:latin typeface="Calibri" panose="020F0502020204030204" pitchFamily="34" charset="0"/>
              </a:rPr>
              <a:t>Digibi</a:t>
            </a:r>
            <a:r>
              <a:rPr lang="de-DE" sz="2400" dirty="0">
                <a:latin typeface="Calibri" panose="020F0502020204030204" pitchFamily="34" charset="0"/>
              </a:rPr>
              <a:t>-Stunden und jährlich Projekttage zur Medienkompetenz in der Schule abgehalten. </a:t>
            </a: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</a:rPr>
              <a:t>In diesen Medienwochen ist der Unterrichtsschwerpunkt der sinnvolle und verantwortungsbewusste Umgang mit Medien aller Art.</a:t>
            </a:r>
          </a:p>
          <a:p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CA9437-F47D-40A0-B244-0E9677648E6E}"/>
              </a:ext>
            </a:extLst>
          </p:cNvPr>
          <p:cNvSpPr txBox="1"/>
          <p:nvPr/>
        </p:nvSpPr>
        <p:spPr>
          <a:xfrm>
            <a:off x="3412067" y="1897626"/>
            <a:ext cx="84070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Unser schulinternes </a:t>
            </a:r>
            <a:r>
              <a:rPr lang="de-DE" sz="2400" b="1" u="sng" dirty="0">
                <a:solidFill>
                  <a:schemeClr val="accent1">
                    <a:lumMod val="75000"/>
                  </a:schemeClr>
                </a:solidFill>
              </a:rPr>
              <a:t>DIGIBI (digitale Bildung)- Konzept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basiert auf der Anschaffung von Tablets und 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interaktiven Tafeln. </a:t>
            </a:r>
          </a:p>
        </p:txBody>
      </p:sp>
    </p:spTree>
    <p:extLst>
      <p:ext uri="{BB962C8B-B14F-4D97-AF65-F5344CB8AC3E}">
        <p14:creationId xmlns:p14="http://schemas.microsoft.com/office/powerpoint/2010/main" val="1984254879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6945A6B3-91A5-4594-A58A-ED58597B0D82}" vid="{3DB33372-A738-460F-A49C-440D48CE63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2127</Words>
  <Application>Microsoft Office PowerPoint</Application>
  <PresentationFormat>Breitbild</PresentationFormat>
  <Paragraphs>259</Paragraphs>
  <Slides>32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Calibri</vt:lpstr>
      <vt:lpstr>Segoe UI</vt:lpstr>
      <vt:lpstr>Segoe UI Light</vt:lpstr>
      <vt:lpstr>Symbol</vt:lpstr>
      <vt:lpstr>Times New Roman</vt:lpstr>
      <vt:lpstr>Wingdings</vt:lpstr>
      <vt:lpstr>WelcomeDoc</vt:lpstr>
      <vt:lpstr>Willkommen bei uns in Hannberg</vt:lpstr>
      <vt:lpstr>Rechtliches  zur Schulanmeldung</vt:lpstr>
      <vt:lpstr>Rechtliches  zur Schulanmeldung</vt:lpstr>
      <vt:lpstr>Rechtliches  zur Schulanmeldung</vt:lpstr>
      <vt:lpstr>Rechtliches  zur Schulanmeldung</vt:lpstr>
      <vt:lpstr>Organisatorisches zur Schulanmeldung</vt:lpstr>
      <vt:lpstr>So wollen wir in unserer Schule zusammenleben</vt:lpstr>
      <vt:lpstr>Lernplattformen</vt:lpstr>
      <vt:lpstr>Medienkompetenz</vt:lpstr>
      <vt:lpstr>Öffentlichkeitsarbeit</vt:lpstr>
      <vt:lpstr>Schulprofil – Gute gesunde Schule</vt:lpstr>
      <vt:lpstr>Externe Partner - Unsere Lesepaten</vt:lpstr>
      <vt:lpstr>Mitwirkungsmöglichkeiten -  Elternbeirat</vt:lpstr>
      <vt:lpstr>Mitwirkungsmöglichkeiten – Mit Eltern Hand in Hand</vt:lpstr>
      <vt:lpstr>Der Förderverein</vt:lpstr>
      <vt:lpstr>Hort </vt:lpstr>
      <vt:lpstr>Eine Liebesgeschichte für Kinder und ihre Eltern zur Einschulung</vt:lpstr>
      <vt:lpstr>Den Übergang gemeinsam meistern</vt:lpstr>
      <vt:lpstr>Den Übergang gemeinsam meistern</vt:lpstr>
      <vt:lpstr>Der Schuleintritt: Ende und Anfang</vt:lpstr>
      <vt:lpstr>PowerPoint-Präsentation</vt:lpstr>
      <vt:lpstr>PowerPoint-Präsentation</vt:lpstr>
      <vt:lpstr>Veränderte Rahmenbedingungen</vt:lpstr>
      <vt:lpstr>Das Haus der Schulfähigkeit</vt:lpstr>
      <vt:lpstr>So können Eltern ihr Kind noch unterstützen</vt:lpstr>
      <vt:lpstr>Das Schulspiel</vt:lpstr>
      <vt:lpstr>Zusammenarbeit von Schule und Elternhaus</vt:lpstr>
      <vt:lpstr>Sind Sie schulreife Eltern?</vt:lpstr>
      <vt:lpstr>Sind Sie schulreife Eltern?</vt:lpstr>
      <vt:lpstr>Sind Sie schulreife Eltern?</vt:lpstr>
      <vt:lpstr>Sind Sie schulreife Eltern?</vt:lpstr>
      <vt:lpstr>Wir freuen uns, Sie und Ihr Kind in unserer Schule begrüßen zu dürfen.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2020-11-29T11:25:16Z</dcterms:created>
  <dcterms:modified xsi:type="dcterms:W3CDTF">2024-11-11T07:11:48Z</dcterms:modified>
</cp:coreProperties>
</file>